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56" r:id="rId3"/>
    <p:sldId id="257" r:id="rId4"/>
    <p:sldId id="258" r:id="rId5"/>
    <p:sldId id="259" r:id="rId6"/>
    <p:sldId id="263" r:id="rId7"/>
    <p:sldId id="261" r:id="rId8"/>
    <p:sldId id="267" r:id="rId9"/>
    <p:sldId id="264" r:id="rId10"/>
    <p:sldId id="266" r:id="rId11"/>
    <p:sldId id="270" r:id="rId12"/>
    <p:sldId id="260" r:id="rId13"/>
    <p:sldId id="271" r:id="rId14"/>
    <p:sldId id="268" r:id="rId15"/>
    <p:sldId id="273" r:id="rId16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0317" autoAdjust="0"/>
    <p:restoredTop sz="93780" autoAdjust="0"/>
  </p:normalViewPr>
  <p:slideViewPr>
    <p:cSldViewPr snapToGrid="0">
      <p:cViewPr varScale="1">
        <p:scale>
          <a:sx n="81" d="100"/>
          <a:sy n="81" d="100"/>
        </p:scale>
        <p:origin x="48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30/05/2018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  <p:transition spd="slow">
    <p:comb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30/05/2018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  <p:transition spd="slow">
    <p:comb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30/05/2018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  <p:transition spd="slow">
    <p:comb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30/05/2018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  <p:transition spd="slow">
    <p:comb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30/05/2018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  <p:transition spd="slow">
    <p:comb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30/05/2018</a:t>
            </a:fld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  <p:transition spd="slow">
    <p:comb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30/05/2018</a:t>
            </a:fld>
            <a:endParaRPr lang="it-IT" dirty="0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  <p:transition spd="slow">
    <p:comb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30/05/2018</a:t>
            </a:fld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  <p:transition spd="slow">
    <p:comb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30/05/2018</a:t>
            </a:fld>
            <a:endParaRPr lang="it-IT" dirty="0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  <p:transition spd="slow">
    <p:comb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30/05/2018</a:t>
            </a:fld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  <p:transition spd="slow">
    <p:comb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30/05/2018</a:t>
            </a:fld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  <p:transition spd="slow">
    <p:comb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6055F8-1D02-4417-9241-55C834FD9970}" type="datetimeFigureOut">
              <a:rPr lang="it-IT" smtClean="0"/>
              <a:pPr/>
              <a:t>30/05/2018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comb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gif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7.jpe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isultati immagini per comune di candidoni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332656"/>
            <a:ext cx="517887" cy="659654"/>
          </a:xfrm>
          <a:prstGeom prst="rect">
            <a:avLst/>
          </a:prstGeom>
          <a:noFill/>
        </p:spPr>
      </p:pic>
      <p:pic>
        <p:nvPicPr>
          <p:cNvPr id="1028" name="Picture 4" descr="Risultati immagini per miur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814" y="260648"/>
            <a:ext cx="760202" cy="720080"/>
          </a:xfrm>
          <a:prstGeom prst="rect">
            <a:avLst/>
          </a:prstGeom>
          <a:noFill/>
        </p:spPr>
      </p:pic>
      <p:pic>
        <p:nvPicPr>
          <p:cNvPr id="1030" name="Picture 6" descr="Risultati immagini per comune di rosarno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846085" y="260648"/>
            <a:ext cx="475800" cy="648072"/>
          </a:xfrm>
          <a:prstGeom prst="rect">
            <a:avLst/>
          </a:prstGeom>
          <a:noFill/>
        </p:spPr>
      </p:pic>
      <p:sp>
        <p:nvSpPr>
          <p:cNvPr id="7" name="CasellaDiTesto 6"/>
          <p:cNvSpPr txBox="1"/>
          <p:nvPr/>
        </p:nvSpPr>
        <p:spPr>
          <a:xfrm>
            <a:off x="251520" y="908720"/>
            <a:ext cx="10081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b="1" dirty="0" smtClean="0">
                <a:latin typeface="Bell MT" pitchFamily="18" charset="0"/>
              </a:rPr>
              <a:t>Comune di </a:t>
            </a:r>
            <a:r>
              <a:rPr lang="it-IT" sz="1200" b="1" dirty="0" err="1" smtClean="0">
                <a:latin typeface="Bell MT" pitchFamily="18" charset="0"/>
              </a:rPr>
              <a:t>Candidoni</a:t>
            </a:r>
            <a:endParaRPr lang="it-IT" sz="1200" b="1" dirty="0">
              <a:latin typeface="Bell MT" pitchFamily="18" charset="0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3707904" y="940658"/>
            <a:ext cx="12241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b="1" dirty="0" smtClean="0">
                <a:latin typeface="Bell MT" pitchFamily="18" charset="0"/>
              </a:rPr>
              <a:t>I.I.S. “R. </a:t>
            </a:r>
            <a:r>
              <a:rPr lang="it-IT" sz="1200" b="1" dirty="0" err="1" smtClean="0">
                <a:latin typeface="Bell MT" pitchFamily="18" charset="0"/>
              </a:rPr>
              <a:t>Piria</a:t>
            </a:r>
            <a:r>
              <a:rPr lang="it-IT" sz="1200" b="1" dirty="0" smtClean="0">
                <a:latin typeface="Bell MT" pitchFamily="18" charset="0"/>
              </a:rPr>
              <a:t>” Rosarno</a:t>
            </a:r>
            <a:endParaRPr lang="it-IT" sz="1200" b="1" dirty="0">
              <a:latin typeface="Bell MT" pitchFamily="18" charset="0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7668344" y="908720"/>
            <a:ext cx="936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b="1" dirty="0" smtClean="0">
                <a:latin typeface="Bell MT" pitchFamily="18" charset="0"/>
              </a:rPr>
              <a:t>Comune di Rosarno</a:t>
            </a:r>
            <a:endParaRPr lang="it-IT" sz="1200" b="1" dirty="0">
              <a:latin typeface="Bell MT" pitchFamily="18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1979712" y="1340768"/>
            <a:ext cx="47115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cap="small" dirty="0" smtClean="0">
                <a:latin typeface="Aharoni" pitchFamily="2" charset="-79"/>
                <a:cs typeface="Aharoni" pitchFamily="2" charset="-79"/>
              </a:rPr>
              <a:t>L’ Istituto d’Istruzione Superiore “R. </a:t>
            </a:r>
            <a:r>
              <a:rPr lang="it-IT" cap="small" dirty="0" err="1" smtClean="0">
                <a:latin typeface="Aharoni" pitchFamily="2" charset="-79"/>
                <a:cs typeface="Aharoni" pitchFamily="2" charset="-79"/>
              </a:rPr>
              <a:t>Piria</a:t>
            </a:r>
            <a:r>
              <a:rPr lang="it-IT" cap="small" dirty="0" smtClean="0">
                <a:latin typeface="Aharoni" pitchFamily="2" charset="-79"/>
                <a:cs typeface="Aharoni" pitchFamily="2" charset="-79"/>
              </a:rPr>
              <a:t>”</a:t>
            </a:r>
          </a:p>
          <a:p>
            <a:pPr algn="ctr"/>
            <a:r>
              <a:rPr lang="it-IT" cap="small" dirty="0" smtClean="0">
                <a:latin typeface="Aharoni" pitchFamily="2" charset="-79"/>
                <a:cs typeface="Aharoni" pitchFamily="2" charset="-79"/>
              </a:rPr>
              <a:t>Rosarno e Laureana di Borrello</a:t>
            </a:r>
            <a:endParaRPr lang="it-IT" cap="small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1578165" y="1988840"/>
            <a:ext cx="551465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1600" dirty="0" smtClean="0">
                <a:latin typeface="Albertus Medium" pitchFamily="34" charset="0"/>
                <a:cs typeface="Aharoni" pitchFamily="2" charset="-79"/>
              </a:rPr>
              <a:t>Nell’ambito del PON – Inclusione Sociale e Lotta al Disagio </a:t>
            </a:r>
          </a:p>
          <a:p>
            <a:pPr algn="ctr"/>
            <a:r>
              <a:rPr lang="it-IT" sz="1600" dirty="0" smtClean="0">
                <a:latin typeface="Albertus Medium" pitchFamily="34" charset="0"/>
                <a:cs typeface="Aharoni" pitchFamily="2" charset="-79"/>
              </a:rPr>
              <a:t>La Scuola e il Territorio: Pedagogia delle scelte responsabili</a:t>
            </a:r>
          </a:p>
          <a:p>
            <a:pPr algn="ctr"/>
            <a:r>
              <a:rPr lang="it-IT" sz="1600" dirty="0" smtClean="0">
                <a:latin typeface="Albertus Medium" pitchFamily="34" charset="0"/>
                <a:cs typeface="Aharoni" pitchFamily="2" charset="-79"/>
              </a:rPr>
              <a:t>Modulo: Cittadini Attivi – Diversamente insieme  </a:t>
            </a:r>
            <a:endParaRPr lang="it-IT" sz="1600" dirty="0">
              <a:latin typeface="Albertus Medium" pitchFamily="34" charset="0"/>
              <a:cs typeface="Aharoni" pitchFamily="2" charset="-79"/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3779912" y="2924944"/>
            <a:ext cx="10903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cap="small" dirty="0" smtClean="0">
                <a:latin typeface="Aharoni" pitchFamily="2" charset="-79"/>
                <a:cs typeface="Aharoni" pitchFamily="2" charset="-79"/>
              </a:rPr>
              <a:t>Presenta</a:t>
            </a:r>
            <a:endParaRPr lang="it-IT" cap="small" dirty="0"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1032" name="Picture 8" descr="Risultati immagini per diritti umani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483768" y="3210094"/>
            <a:ext cx="3672408" cy="2595170"/>
          </a:xfrm>
          <a:prstGeom prst="rect">
            <a:avLst/>
          </a:prstGeom>
          <a:noFill/>
        </p:spPr>
      </p:pic>
      <p:sp>
        <p:nvSpPr>
          <p:cNvPr id="14" name="CasellaDiTesto 13"/>
          <p:cNvSpPr txBox="1"/>
          <p:nvPr/>
        </p:nvSpPr>
        <p:spPr>
          <a:xfrm>
            <a:off x="235269" y="5877272"/>
            <a:ext cx="866294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3000" cap="small" dirty="0" smtClean="0">
                <a:latin typeface="Aharoni" pitchFamily="2" charset="-79"/>
                <a:cs typeface="Aharoni" pitchFamily="2" charset="-79"/>
              </a:rPr>
              <a:t>Tra Diritto e </a:t>
            </a:r>
            <a:r>
              <a:rPr lang="it-IT" sz="3000" cap="small" dirty="0" err="1" smtClean="0">
                <a:latin typeface="Aharoni" pitchFamily="2" charset="-79"/>
                <a:cs typeface="Aharoni" pitchFamily="2" charset="-79"/>
              </a:rPr>
              <a:t>Realta’</a:t>
            </a:r>
            <a:r>
              <a:rPr lang="it-IT" sz="3000" cap="small" dirty="0" smtClean="0">
                <a:latin typeface="Aharoni" pitchFamily="2" charset="-79"/>
                <a:cs typeface="Aharoni" pitchFamily="2" charset="-79"/>
              </a:rPr>
              <a:t>: un territorio in movimento</a:t>
            </a:r>
            <a:endParaRPr lang="it-IT" sz="3000" cap="small" dirty="0"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15" name="IL MONDO CHE VORREI LAURA PAUSINI - MESSAGGIO DI PACE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 cstate="print"/>
          <a:stretch>
            <a:fillRect/>
          </a:stretch>
        </p:blipFill>
        <p:spPr>
          <a:xfrm>
            <a:off x="971600" y="3933056"/>
            <a:ext cx="244475" cy="244475"/>
          </a:xfrm>
          <a:prstGeom prst="rect">
            <a:avLst/>
          </a:prstGeom>
        </p:spPr>
      </p:pic>
    </p:spTree>
  </p:cSld>
  <p:clrMapOvr>
    <a:masterClrMapping/>
  </p:clrMapOvr>
  <p:transition spd="slow" advClick="0" advTm="12000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000"/>
                            </p:stCondLst>
                            <p:childTnLst>
                              <p:par>
                                <p:cTn id="1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000"/>
                            </p:stCondLst>
                            <p:childTnLst>
                              <p:par>
                                <p:cTn id="2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7" showWhenStopped="0">
                <p:cTn id="29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10" grpId="0"/>
      <p:bldP spid="11" grpId="0"/>
      <p:bldP spid="12" grpId="0"/>
      <p:bldP spid="1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s-l3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188640"/>
            <a:ext cx="4032448" cy="27823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508" name="Picture 4" descr="Risultati immagini per frasi martin luther ki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3356992"/>
            <a:ext cx="3778929" cy="2657848"/>
          </a:xfrm>
          <a:prstGeom prst="rect">
            <a:avLst/>
          </a:prstGeom>
          <a:noFill/>
        </p:spPr>
      </p:pic>
      <p:pic>
        <p:nvPicPr>
          <p:cNvPr id="9" name="Picture 2" descr="Immagine correlat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24494">
            <a:off x="4730497" y="2553549"/>
            <a:ext cx="3822776" cy="2377989"/>
          </a:xfrm>
          <a:prstGeom prst="rect">
            <a:avLst/>
          </a:prstGeom>
          <a:noFill/>
        </p:spPr>
      </p:pic>
      <p:grpSp>
        <p:nvGrpSpPr>
          <p:cNvPr id="11" name="Gruppo 10"/>
          <p:cNvGrpSpPr/>
          <p:nvPr/>
        </p:nvGrpSpPr>
        <p:grpSpPr>
          <a:xfrm>
            <a:off x="3707904" y="4781236"/>
            <a:ext cx="4000508" cy="2076764"/>
            <a:chOff x="3707904" y="4781236"/>
            <a:chExt cx="4000508" cy="2076764"/>
          </a:xfrm>
        </p:grpSpPr>
        <p:pic>
          <p:nvPicPr>
            <p:cNvPr id="6" name="Immagine 5" descr="gandhi-nonviolenza.jp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707904" y="4781236"/>
              <a:ext cx="4000508" cy="2076764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0" name="Rettangolo 9"/>
            <p:cNvSpPr/>
            <p:nvPr/>
          </p:nvSpPr>
          <p:spPr>
            <a:xfrm>
              <a:off x="6536536" y="4899640"/>
              <a:ext cx="1008112" cy="14401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14" name="Gruppo 13"/>
          <p:cNvGrpSpPr/>
          <p:nvPr/>
        </p:nvGrpSpPr>
        <p:grpSpPr>
          <a:xfrm>
            <a:off x="5652120" y="68496"/>
            <a:ext cx="2815559" cy="2643182"/>
            <a:chOff x="5652120" y="68496"/>
            <a:chExt cx="2815559" cy="2643182"/>
          </a:xfrm>
        </p:grpSpPr>
        <p:pic>
          <p:nvPicPr>
            <p:cNvPr id="4" name="Immagine 3" descr="78e46ce7f006235a37ed1b704e79a229.jp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652120" y="68496"/>
              <a:ext cx="2815559" cy="2643182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3" name="Rettangolo 12"/>
            <p:cNvSpPr/>
            <p:nvPr/>
          </p:nvSpPr>
          <p:spPr>
            <a:xfrm>
              <a:off x="7447126" y="2510790"/>
              <a:ext cx="900584" cy="1219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</p:spTree>
  </p:cSld>
  <p:clrMapOvr>
    <a:masterClrMapping/>
  </p:clrMapOvr>
  <p:transition spd="slow" advClick="0" advTm="29000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7" presetClass="entr" presetSubtype="2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400"/>
                            </p:stCondLst>
                            <p:childTnLst>
                              <p:par>
                                <p:cTn id="15" presetID="7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8400"/>
                            </p:stCondLst>
                            <p:childTnLst>
                              <p:par>
                                <p:cTn id="20" presetID="7" presetClass="entr" presetSubtype="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1400"/>
                            </p:stCondLst>
                            <p:childTnLst>
                              <p:par>
                                <p:cTn id="25" presetID="7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violazione dei diritti</a:t>
            </a:r>
            <a:r>
              <a:rPr lang="it-IT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it-IT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it-IT" sz="360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it-IT" sz="1800" dirty="0" smtClean="0">
                <a:latin typeface="Andalus" pitchFamily="18" charset="-78"/>
                <a:cs typeface="Andalus" pitchFamily="18" charset="-78"/>
              </a:rPr>
              <a:t>Uno dei fattori più importanti di crescita della conoscenza dei diritti umani è senza dubbio la loro violazione. V'è un parallelismo sconcertante tra l'espansione del riconoscimento dei diritti umani e l'invenzione di tecniche sempre più raffinate di </a:t>
            </a:r>
            <a:r>
              <a:rPr lang="it-IT" sz="1800" b="1" dirty="0" smtClean="0">
                <a:latin typeface="Andalus" pitchFamily="18" charset="-78"/>
                <a:cs typeface="Andalus" pitchFamily="18" charset="-78"/>
              </a:rPr>
              <a:t>violazione. </a:t>
            </a:r>
          </a:p>
          <a:p>
            <a:pPr>
              <a:buNone/>
            </a:pPr>
            <a:r>
              <a:rPr lang="it-IT" sz="1800" dirty="0" smtClean="0"/>
              <a:t>      </a:t>
            </a:r>
            <a:r>
              <a:rPr lang="it-IT" sz="1800" dirty="0" smtClean="0">
                <a:latin typeface="Andalus" pitchFamily="18" charset="-78"/>
                <a:cs typeface="Andalus" pitchFamily="18" charset="-78"/>
              </a:rPr>
              <a:t>Quando si calpesta un diritto dell'uomo</a:t>
            </a:r>
            <a:r>
              <a:rPr lang="it-IT" sz="1800" b="1" dirty="0" smtClean="0">
                <a:latin typeface="Andalus" pitchFamily="18" charset="-78"/>
                <a:cs typeface="Andalus" pitchFamily="18" charset="-78"/>
              </a:rPr>
              <a:t>, si colpisce sempre indirettamente il suo fondamento</a:t>
            </a:r>
            <a:r>
              <a:rPr lang="it-IT" sz="1800" dirty="0" smtClean="0">
                <a:latin typeface="Andalus" pitchFamily="18" charset="-78"/>
                <a:cs typeface="Andalus" pitchFamily="18" charset="-78"/>
              </a:rPr>
              <a:t>. Tuttavia è sempre possibile giustificare (almeno apparentemente) tale violazione con l'esigenza di salvaguardare altri diritti o i diritti di altri.</a:t>
            </a:r>
          </a:p>
          <a:p>
            <a:pPr>
              <a:buNone/>
            </a:pPr>
            <a:r>
              <a:rPr lang="it-IT" sz="1800" dirty="0" smtClean="0">
                <a:latin typeface="Andalus" pitchFamily="18" charset="-78"/>
                <a:cs typeface="Andalus" pitchFamily="18" charset="-78"/>
              </a:rPr>
              <a:t>      Ma quando è il fondamento dei diritti ad essere in primo luogo colpito, allora giustificazioni del genere sono improponibili.</a:t>
            </a:r>
          </a:p>
          <a:p>
            <a:pPr>
              <a:buNone/>
            </a:pPr>
            <a:r>
              <a:rPr lang="it-IT" sz="1800" dirty="0" smtClean="0">
                <a:latin typeface="Andalus" pitchFamily="18" charset="-78"/>
                <a:cs typeface="Andalus" pitchFamily="18" charset="-78"/>
              </a:rPr>
              <a:t>      Una delle forme di violazione dei diritti umani che si diffonde sempre di più è la </a:t>
            </a:r>
            <a:r>
              <a:rPr lang="it-IT" sz="1800" b="1" dirty="0" smtClean="0">
                <a:latin typeface="Andalus" pitchFamily="18" charset="-78"/>
                <a:cs typeface="Andalus" pitchFamily="18" charset="-78"/>
              </a:rPr>
              <a:t>sparizione delle persone.</a:t>
            </a:r>
            <a:endParaRPr lang="it-IT" sz="1600" dirty="0" smtClean="0"/>
          </a:p>
        </p:txBody>
      </p:sp>
      <p:pic>
        <p:nvPicPr>
          <p:cNvPr id="9218" name="Picture 2" descr="Risultati immagini per rapiment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1920" y="4365104"/>
            <a:ext cx="4320480" cy="2302377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31000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5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2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75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1500"/>
                            </p:stCondLst>
                            <p:childTnLst>
                              <p:par>
                                <p:cTn id="28" presetID="35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143000"/>
          </a:xfrm>
        </p:spPr>
        <p:txBody>
          <a:bodyPr/>
          <a:lstStyle/>
          <a:p>
            <a:r>
              <a:rPr lang="it-IT" b="1" dirty="0" smtClean="0">
                <a:latin typeface="Andalus" pitchFamily="18" charset="-78"/>
                <a:cs typeface="Andalus" pitchFamily="18" charset="-78"/>
              </a:rPr>
              <a:t>Violazioni dei diritti umani 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499992" y="1340768"/>
            <a:ext cx="4104456" cy="5040560"/>
          </a:xfrm>
        </p:spPr>
        <p:txBody>
          <a:bodyPr>
            <a:noAutofit/>
          </a:bodyPr>
          <a:lstStyle/>
          <a:p>
            <a:pPr algn="ctr" fontAlgn="base">
              <a:buNone/>
            </a:pPr>
            <a:r>
              <a:rPr lang="it-IT" sz="2200" b="1" dirty="0" smtClean="0"/>
              <a:t>Diritti violati a livello nazionale: torture in 122 paesi</a:t>
            </a:r>
            <a:r>
              <a:rPr lang="it-IT" sz="2000" dirty="0" smtClean="0"/>
              <a:t/>
            </a:r>
            <a:br>
              <a:rPr lang="it-IT" sz="2000" dirty="0" smtClean="0"/>
            </a:br>
            <a:r>
              <a:rPr lang="it-IT" sz="2000" dirty="0" smtClean="0"/>
              <a:t>Nel 2015 molti governi hanno violato in modo sfacciato il diritto internazionale nel loro contesto interno: oltre 122 stati hanno praticato maltrattamenti o torture e 30 paesi, se non di più, hanno rimandato illegalmente rifugiati verso paesi in cui sarebbero stati in pericolo. </a:t>
            </a:r>
          </a:p>
          <a:p>
            <a:pPr algn="ctr" fontAlgn="base">
              <a:buNone/>
            </a:pPr>
            <a:r>
              <a:rPr lang="it-IT" sz="2000" dirty="0" smtClean="0"/>
              <a:t>In almeno 19 paesi, governi o gruppi armati hanno commesso crimini di guerra o altre violazioni delle «leggi di guerra». </a:t>
            </a:r>
          </a:p>
          <a:p>
            <a:endParaRPr lang="it-IT" sz="900" dirty="0"/>
          </a:p>
        </p:txBody>
      </p:sp>
      <p:pic>
        <p:nvPicPr>
          <p:cNvPr id="4" name="Picture 3" descr="C:\Users\PC_10\Desktop\power point pomeriggio\Little-Girl-by-Michael-Yo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4077072"/>
            <a:ext cx="4287960" cy="2304256"/>
          </a:xfrm>
          <a:prstGeom prst="rect">
            <a:avLst/>
          </a:prstGeom>
          <a:noFill/>
        </p:spPr>
      </p:pic>
      <p:sp>
        <p:nvSpPr>
          <p:cNvPr id="5" name="Rettangolo 4"/>
          <p:cNvSpPr/>
          <p:nvPr/>
        </p:nvSpPr>
        <p:spPr>
          <a:xfrm>
            <a:off x="467544" y="1268760"/>
            <a:ext cx="370790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dirty="0" smtClean="0">
                <a:latin typeface="Baskerville Old Face" pitchFamily="18" charset="0"/>
              </a:rPr>
              <a:t>I diritti umani sono violati a causa di: </a:t>
            </a:r>
          </a:p>
          <a:p>
            <a:pPr>
              <a:buFont typeface="Arial" pitchFamily="34" charset="0"/>
              <a:buChar char="•"/>
            </a:pPr>
            <a:r>
              <a:rPr lang="it-IT" sz="2400" dirty="0" smtClean="0">
                <a:latin typeface="Baskerville Old Face" pitchFamily="18" charset="0"/>
              </a:rPr>
              <a:t> </a:t>
            </a:r>
            <a:r>
              <a:rPr lang="it-IT" sz="2400" u="sng" dirty="0" smtClean="0">
                <a:latin typeface="Baskerville Old Face" pitchFamily="18" charset="0"/>
              </a:rPr>
              <a:t>Razzismo</a:t>
            </a:r>
            <a:endParaRPr lang="it-IT" sz="2400" dirty="0" smtClean="0">
              <a:latin typeface="Baskerville Old Face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it-IT" sz="2400" dirty="0" smtClean="0">
                <a:latin typeface="Baskerville Old Face" pitchFamily="18" charset="0"/>
              </a:rPr>
              <a:t> </a:t>
            </a:r>
            <a:r>
              <a:rPr lang="it-IT" sz="2400" u="sng" dirty="0" smtClean="0">
                <a:latin typeface="Baskerville Old Face" pitchFamily="18" charset="0"/>
              </a:rPr>
              <a:t>Discriminazione</a:t>
            </a:r>
          </a:p>
          <a:p>
            <a:pPr>
              <a:buFont typeface="Arial" pitchFamily="34" charset="0"/>
              <a:buChar char="•"/>
            </a:pPr>
            <a:r>
              <a:rPr lang="it-IT" sz="2400" u="sng" dirty="0" smtClean="0">
                <a:latin typeface="Baskerville Old Face" pitchFamily="18" charset="0"/>
              </a:rPr>
              <a:t> Intolleranza religiosa</a:t>
            </a:r>
          </a:p>
          <a:p>
            <a:pPr>
              <a:buFont typeface="Arial" pitchFamily="34" charset="0"/>
              <a:buChar char="•"/>
            </a:pPr>
            <a:r>
              <a:rPr lang="it-IT" sz="2400" u="sng" dirty="0" smtClean="0">
                <a:latin typeface="Baskerville Old Face" pitchFamily="18" charset="0"/>
              </a:rPr>
              <a:t> Difesa interessi economici.</a:t>
            </a:r>
          </a:p>
        </p:txBody>
      </p:sp>
    </p:spTree>
  </p:cSld>
  <p:clrMapOvr>
    <a:masterClrMapping/>
  </p:clrMapOvr>
  <p:transition spd="slow" advClick="0" advTm="31000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7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8000"/>
                            </p:stCondLst>
                            <p:childTnLst>
                              <p:par>
                                <p:cTn id="16" presetID="7" presetClass="entr" presetSubtype="2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0"/>
                            </p:stCondLst>
                            <p:childTnLst>
                              <p:par>
                                <p:cTn id="21" presetID="7" presetClass="entr" presetSubtype="4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6000" r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508104" y="5301208"/>
            <a:ext cx="3024336" cy="720080"/>
          </a:xfrm>
        </p:spPr>
        <p:txBody>
          <a:bodyPr>
            <a:normAutofit/>
          </a:bodyPr>
          <a:lstStyle/>
          <a:p>
            <a:pPr algn="r">
              <a:buNone/>
            </a:pPr>
            <a:r>
              <a:rPr lang="it-IT" sz="2000" b="1" dirty="0" smtClean="0">
                <a:solidFill>
                  <a:srgbClr val="FFFF00"/>
                </a:solidFill>
                <a:latin typeface="Berlin Sans FB Demi" pitchFamily="34" charset="0"/>
              </a:rPr>
              <a:t>Martin </a:t>
            </a:r>
            <a:r>
              <a:rPr lang="it-IT" sz="2000" b="1" dirty="0" err="1" smtClean="0">
                <a:solidFill>
                  <a:srgbClr val="FFFF00"/>
                </a:solidFill>
                <a:latin typeface="Berlin Sans FB Demi" pitchFamily="34" charset="0"/>
              </a:rPr>
              <a:t>Luther</a:t>
            </a:r>
            <a:r>
              <a:rPr lang="it-IT" sz="2000" b="1" dirty="0" smtClean="0">
                <a:solidFill>
                  <a:srgbClr val="FFFF00"/>
                </a:solidFill>
                <a:latin typeface="Berlin Sans FB Demi" pitchFamily="34" charset="0"/>
              </a:rPr>
              <a:t> King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5076056" y="2060848"/>
            <a:ext cx="3456384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>
              <a:spcBef>
                <a:spcPct val="20000"/>
              </a:spcBef>
            </a:pPr>
            <a:r>
              <a:rPr lang="it-IT" sz="2600" b="1" dirty="0" smtClean="0">
                <a:solidFill>
                  <a:srgbClr val="FFFF00"/>
                </a:solidFill>
                <a:latin typeface="Berlin Sans FB Demi" pitchFamily="34" charset="0"/>
              </a:rPr>
              <a:t>e gli uomini trasformeranno le loro spade in aratri, le lance in falci; </a:t>
            </a:r>
          </a:p>
          <a:p>
            <a:endParaRPr lang="it-IT" sz="2600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395536" y="3068960"/>
            <a:ext cx="3240360" cy="33732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>
              <a:spcBef>
                <a:spcPct val="20000"/>
              </a:spcBef>
            </a:pPr>
            <a:r>
              <a:rPr lang="it-IT" sz="2600" b="1" dirty="0" smtClean="0">
                <a:solidFill>
                  <a:srgbClr val="FFFF00"/>
                </a:solidFill>
                <a:latin typeface="Berlin Sans FB Demi" pitchFamily="34" charset="0"/>
              </a:rPr>
              <a:t>le nazioni non si scaglieranno più le une contro le altre e non progetteranno più la guerra.</a:t>
            </a:r>
          </a:p>
          <a:p>
            <a:pPr marL="342900" lvl="0">
              <a:spcBef>
                <a:spcPct val="20000"/>
              </a:spcBef>
            </a:pPr>
            <a:endParaRPr lang="it-IT" sz="2600" b="1" dirty="0" smtClean="0">
              <a:solidFill>
                <a:srgbClr val="FFFF00"/>
              </a:solidFill>
              <a:latin typeface="Berlin Sans FB Demi" pitchFamily="34" charset="0"/>
            </a:endParaRPr>
          </a:p>
          <a:p>
            <a:endParaRPr lang="it-IT" sz="2600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611560" y="4509120"/>
            <a:ext cx="388843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>
              <a:spcBef>
                <a:spcPct val="20000"/>
              </a:spcBef>
            </a:pPr>
            <a:endParaRPr lang="it-IT" sz="2600" b="1" dirty="0" smtClean="0">
              <a:solidFill>
                <a:srgbClr val="FFFF00"/>
              </a:solidFill>
              <a:latin typeface="Berlin Sans FB Demi" pitchFamily="34" charset="0"/>
            </a:endParaRPr>
          </a:p>
          <a:p>
            <a:endParaRPr lang="it-IT" sz="2600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1907704" y="404664"/>
            <a:ext cx="3096345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>
              <a:spcBef>
                <a:spcPct val="20000"/>
              </a:spcBef>
            </a:pPr>
            <a:r>
              <a:rPr lang="it-IT" sz="2600" b="1" dirty="0" smtClean="0">
                <a:solidFill>
                  <a:srgbClr val="FFFF00"/>
                </a:solidFill>
                <a:latin typeface="Berlin Sans FB Demi" pitchFamily="34" charset="0"/>
              </a:rPr>
              <a:t>Sogno che un giorno la guerra cesserà</a:t>
            </a:r>
          </a:p>
          <a:p>
            <a:endParaRPr lang="it-IT" sz="2600" dirty="0"/>
          </a:p>
        </p:txBody>
      </p:sp>
    </p:spTree>
  </p:cSld>
  <p:clrMapOvr>
    <a:masterClrMapping/>
  </p:clrMapOvr>
  <p:transition spd="slow" advClick="0" advTm="15000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55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9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9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9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900"/>
                            </p:stCondLst>
                            <p:childTnLst>
                              <p:par>
                                <p:cTn id="21" presetID="55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3528" y="3933056"/>
            <a:ext cx="8229600" cy="2708920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it-IT" sz="2400" dirty="0" smtClean="0">
                <a:latin typeface="Baskerville Old Face" pitchFamily="18" charset="0"/>
              </a:rPr>
              <a:t> </a:t>
            </a:r>
          </a:p>
          <a:p>
            <a:pPr algn="just">
              <a:buNone/>
            </a:pPr>
            <a:r>
              <a:rPr lang="it-IT" sz="2400" dirty="0" smtClean="0">
                <a:latin typeface="Baskerville Old Face" pitchFamily="18" charset="0"/>
              </a:rPr>
              <a:t>I cittadini hanno un ruolo importante nel costruire una società migliore e più democratica, e sviluppare le competenze e gli atteggiamenti della cittadinanza attiva è essenziale. </a:t>
            </a:r>
          </a:p>
          <a:p>
            <a:pPr algn="just">
              <a:buNone/>
            </a:pPr>
            <a:r>
              <a:rPr lang="it-IT" sz="2400" dirty="0" smtClean="0">
                <a:latin typeface="Baskerville Old Face" pitchFamily="18" charset="0"/>
              </a:rPr>
              <a:t>I cittadini attivi non solo conoscono i loro diritti e le loro responsabilità, ma mostrano anche solidarietà con le altre persone e sono pronti a dare qualcosa alla società</a:t>
            </a:r>
            <a:r>
              <a:rPr lang="it-IT" sz="2000" dirty="0" smtClean="0">
                <a:latin typeface="Baskerville Old Face" pitchFamily="18" charset="0"/>
              </a:rPr>
              <a:t>.</a:t>
            </a:r>
            <a:endParaRPr lang="it-IT" sz="2800" dirty="0" smtClean="0">
              <a:latin typeface="Baskerville Old Face" pitchFamily="18" charset="0"/>
            </a:endParaRPr>
          </a:p>
          <a:p>
            <a:pPr algn="just"/>
            <a:endParaRPr lang="it-IT" dirty="0"/>
          </a:p>
        </p:txBody>
      </p:sp>
      <p:pic>
        <p:nvPicPr>
          <p:cNvPr id="5" name="Picture 2" descr="Risultati immagini per cittadini attiv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764704"/>
            <a:ext cx="8286750" cy="3362326"/>
          </a:xfrm>
          <a:prstGeom prst="rect">
            <a:avLst/>
          </a:prstGeom>
          <a:noFill/>
        </p:spPr>
      </p:pic>
      <p:sp>
        <p:nvSpPr>
          <p:cNvPr id="6" name="Rettangolo 5"/>
          <p:cNvSpPr/>
          <p:nvPr/>
        </p:nvSpPr>
        <p:spPr>
          <a:xfrm>
            <a:off x="0" y="0"/>
            <a:ext cx="9144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2000" dirty="0" smtClean="0">
                <a:latin typeface="Baskerville Old Face" pitchFamily="18" charset="0"/>
              </a:rPr>
              <a:t>In tutto il mondo, i difensori dei diritti umani  sono stati molto spesso dei semplici CITTADINI.</a:t>
            </a:r>
            <a:endParaRPr lang="it-IT" sz="2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 advTm="21000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7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0"/>
                            </p:stCondLst>
                            <p:childTnLst>
                              <p:par>
                                <p:cTn id="15" presetID="7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3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3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FOTO CLASS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Rettangolo 5"/>
          <p:cNvSpPr/>
          <p:nvPr/>
        </p:nvSpPr>
        <p:spPr>
          <a:xfrm>
            <a:off x="2987824" y="404664"/>
            <a:ext cx="4032448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it-IT" sz="8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Grazie!!!</a:t>
            </a:r>
            <a:endParaRPr lang="it-IT" sz="8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1547664" y="4364018"/>
            <a:ext cx="6264696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it-IT" sz="6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Gli alunni delle Classi III A e III B</a:t>
            </a:r>
            <a:endParaRPr lang="it-IT" sz="6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 advClick="0" advTm="16000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155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1155" decel="100000"/>
                                        <p:tgtEl>
                                          <p:spTgt spid="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1155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1155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"/>
                            </p:stCondLst>
                            <p:childTnLst>
                              <p:par>
                                <p:cTn id="15" presetID="6" presetClass="emph" presetSubtype="0" accel="5000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16" dur="3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 bright="-24000" contrast="20000"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 smtClean="0">
                <a:latin typeface="Algerian" pitchFamily="82" charset="0"/>
              </a:rPr>
              <a:t>  </a:t>
            </a:r>
            <a:endParaRPr lang="it-IT" dirty="0">
              <a:latin typeface="Algerian" pitchFamily="82" charset="0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-72007" y="44624"/>
            <a:ext cx="9540551" cy="224676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it-IT" sz="3500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  <a:p>
            <a:pPr algn="ctr"/>
            <a:r>
              <a:rPr lang="it-IT" sz="35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La scuola e il territorio: </a:t>
            </a:r>
          </a:p>
          <a:p>
            <a:pPr algn="ctr"/>
            <a:r>
              <a:rPr lang="it-IT" sz="35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pedagogia delle scelte responsabili</a:t>
            </a:r>
          </a:p>
          <a:p>
            <a:pPr algn="ctr"/>
            <a:endParaRPr lang="it-IT" sz="35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1640987" y="1936673"/>
            <a:ext cx="5883341" cy="54784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35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MODULO CITTADINI ATTIVI </a:t>
            </a:r>
          </a:p>
          <a:p>
            <a:pPr algn="ctr"/>
            <a:r>
              <a:rPr lang="it-IT" sz="35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DiversaMente</a:t>
            </a:r>
            <a:r>
              <a:rPr lang="it-IT" sz="35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 Insieme </a:t>
            </a:r>
          </a:p>
          <a:p>
            <a:pPr algn="ctr"/>
            <a:endParaRPr lang="it-IT" sz="3500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  <a:p>
            <a:pPr algn="ctr"/>
            <a:r>
              <a:rPr lang="it-IT" sz="35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A cura della </a:t>
            </a:r>
            <a:r>
              <a:rPr lang="it-IT" sz="3500" b="1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3° A &amp; 3° B</a:t>
            </a:r>
          </a:p>
          <a:p>
            <a:pPr algn="ctr"/>
            <a:endParaRPr lang="it-IT" sz="35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  <a:p>
            <a:pPr algn="ctr"/>
            <a:r>
              <a:rPr lang="it-IT" sz="35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ITE LAUREANA </a:t>
            </a:r>
            <a:r>
              <a:rPr lang="it-IT" sz="35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DI</a:t>
            </a:r>
            <a:r>
              <a:rPr lang="it-IT" sz="35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 BORRELLO</a:t>
            </a:r>
          </a:p>
          <a:p>
            <a:pPr algn="ctr"/>
            <a:endParaRPr lang="it-IT" sz="24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  <a:p>
            <a:pPr algn="ctr"/>
            <a:r>
              <a:rPr lang="it-IT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PROFF.SSA MARIA ROSA VINCI </a:t>
            </a:r>
          </a:p>
          <a:p>
            <a:pPr algn="ctr"/>
            <a:r>
              <a:rPr lang="it-IT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 PROFF.SSA  DOMENICA VARRA</a:t>
            </a:r>
            <a:r>
              <a:rPr lang="it-IT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’</a:t>
            </a:r>
          </a:p>
          <a:p>
            <a:pPr algn="ctr"/>
            <a:endParaRPr lang="it-IT" sz="5400" b="0" cap="none" spc="0" dirty="0">
              <a:ln w="18415" cmpd="sng">
                <a:solidFill>
                  <a:srgbClr val="FFFFFF"/>
                </a:solidFill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</p:txBody>
      </p:sp>
    </p:spTree>
  </p:cSld>
  <p:clrMapOvr>
    <a:masterClrMapping/>
  </p:clrMapOvr>
  <p:transition spd="slow" advClick="0" advTm="26000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65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20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Risultati immagini per diritti uman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Rettangolo 3"/>
          <p:cNvSpPr/>
          <p:nvPr/>
        </p:nvSpPr>
        <p:spPr>
          <a:xfrm>
            <a:off x="-36512" y="3884855"/>
            <a:ext cx="6191182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it-IT" sz="7200" b="1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DIRITTI UMANI </a:t>
            </a:r>
          </a:p>
        </p:txBody>
      </p:sp>
    </p:spTree>
  </p:cSld>
  <p:clrMapOvr>
    <a:masterClrMapping/>
  </p:clrMapOvr>
  <p:transition spd="slow" advClick="0" advTm="16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9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910" fill="hold">
                                          <p:stCondLst>
                                            <p:cond delay="91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12" decel="50000" autoRev="1" fill="hold">
                                          <p:stCondLst>
                                            <p:cond delay="91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72" fill="hold">
                                          <p:stCondLst>
                                            <p:cond delay="17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>
                <a:latin typeface="Algerian" pitchFamily="82" charset="0"/>
              </a:rPr>
              <a:t>I DIRITTI UMANI SONO:</a:t>
            </a:r>
            <a:endParaRPr lang="it-IT" dirty="0">
              <a:latin typeface="Algerian" pitchFamily="82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 flipH="1">
            <a:off x="179512" y="1268760"/>
            <a:ext cx="4032448" cy="3312368"/>
          </a:xfrm>
        </p:spPr>
        <p:txBody>
          <a:bodyPr>
            <a:normAutofit fontScale="85000" lnSpcReduction="10000"/>
          </a:bodyPr>
          <a:lstStyle/>
          <a:p>
            <a:r>
              <a:rPr lang="it-IT" b="1" i="1" dirty="0" smtClean="0">
                <a:latin typeface="Clarendon Condensed" pitchFamily="18" charset="0"/>
                <a:cs typeface="Andalus" pitchFamily="18" charset="-78"/>
              </a:rPr>
              <a:t>fondamentali:</a:t>
            </a:r>
            <a:r>
              <a:rPr lang="it-IT" dirty="0" smtClean="0">
                <a:latin typeface="Baskerville Old Face" pitchFamily="18" charset="0"/>
              </a:rPr>
              <a:t>  corrispondono ai bisogni vitali, spirituali e materiali della persona. Sono i diritti della persona alle libertà fondamentali civili, politiche, sociali, economiche, culturali.</a:t>
            </a:r>
          </a:p>
          <a:p>
            <a:endParaRPr lang="it-IT" dirty="0"/>
          </a:p>
        </p:txBody>
      </p:sp>
      <p:sp>
        <p:nvSpPr>
          <p:cNvPr id="4" name="Rettangolo 3"/>
          <p:cNvSpPr/>
          <p:nvPr/>
        </p:nvSpPr>
        <p:spPr>
          <a:xfrm>
            <a:off x="4211960" y="1164134"/>
            <a:ext cx="45720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it-IT" sz="2000" dirty="0" smtClean="0">
                <a:latin typeface="Baskerville Old Face" pitchFamily="18" charset="0"/>
              </a:rPr>
              <a:t> </a:t>
            </a:r>
            <a:r>
              <a:rPr lang="it-IT" sz="2800" b="1" i="1" dirty="0" smtClean="0">
                <a:latin typeface="Clarendon Condensed" pitchFamily="18" charset="0"/>
              </a:rPr>
              <a:t>universali</a:t>
            </a:r>
            <a:r>
              <a:rPr lang="it-IT" sz="2000" dirty="0" smtClean="0">
                <a:latin typeface="Baskerville Old Face" pitchFamily="18" charset="0"/>
              </a:rPr>
              <a:t>: </a:t>
            </a:r>
            <a:r>
              <a:rPr lang="it-IT" sz="2400" dirty="0" smtClean="0">
                <a:latin typeface="Baskerville Old Face" pitchFamily="18" charset="0"/>
              </a:rPr>
              <a:t>appartengono ad ogni essere umano per il solo fatto di essere tale, senza distinzione di razza, di colore, di sesso, di lingua, di religione, di opinione politica, di origine nazionale o sociale, di ricchezza, di nascita o di altra condizione.</a:t>
            </a:r>
          </a:p>
        </p:txBody>
      </p:sp>
      <p:pic>
        <p:nvPicPr>
          <p:cNvPr id="13314" name="Picture 2" descr="Risultati immagini per HUMAN RIGHT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365104"/>
            <a:ext cx="3712412" cy="2088232"/>
          </a:xfrm>
          <a:prstGeom prst="rect">
            <a:avLst/>
          </a:prstGeom>
          <a:noFill/>
        </p:spPr>
      </p:pic>
      <p:sp>
        <p:nvSpPr>
          <p:cNvPr id="6" name="CasellaDiTesto 5"/>
          <p:cNvSpPr txBox="1"/>
          <p:nvPr/>
        </p:nvSpPr>
        <p:spPr>
          <a:xfrm>
            <a:off x="4211960" y="4149080"/>
            <a:ext cx="4932040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it-IT" sz="2800" b="1" i="1" dirty="0" smtClean="0">
                <a:latin typeface="Clarendon Condensed" pitchFamily="18" charset="0"/>
              </a:rPr>
              <a:t>inviolabili</a:t>
            </a:r>
            <a:r>
              <a:rPr lang="it-IT" sz="2800" dirty="0" smtClean="0">
                <a:latin typeface="Baskerville Old Face" pitchFamily="18" charset="0"/>
              </a:rPr>
              <a:t>: </a:t>
            </a:r>
            <a:r>
              <a:rPr lang="it-IT" sz="2400" dirty="0" smtClean="0">
                <a:latin typeface="Baskerville Old Face" pitchFamily="18" charset="0"/>
              </a:rPr>
              <a:t>sono i diritti di cui nessun essere umano può essere privato.</a:t>
            </a:r>
          </a:p>
          <a:p>
            <a:endParaRPr lang="it-IT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4211960" y="5438254"/>
            <a:ext cx="3960440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it-IT" dirty="0" smtClean="0">
                <a:latin typeface="Baskerville Old Face" pitchFamily="18" charset="0"/>
              </a:rPr>
              <a:t> </a:t>
            </a:r>
            <a:r>
              <a:rPr lang="it-IT" sz="2800" b="1" i="1" dirty="0" smtClean="0">
                <a:latin typeface="Clarendon Condensed" pitchFamily="18" charset="0"/>
              </a:rPr>
              <a:t>indisponibili</a:t>
            </a:r>
            <a:r>
              <a:rPr lang="it-IT" dirty="0" smtClean="0">
                <a:latin typeface="Baskerville Old Face" pitchFamily="18" charset="0"/>
              </a:rPr>
              <a:t>: </a:t>
            </a:r>
            <a:r>
              <a:rPr lang="it-IT" sz="2400" dirty="0" smtClean="0">
                <a:latin typeface="Baskerville Old Face" pitchFamily="18" charset="0"/>
              </a:rPr>
              <a:t>sono i diritti a cui nessuno può rinunciare, neppure volontariam</a:t>
            </a:r>
            <a:r>
              <a:rPr lang="it-IT" sz="2400" dirty="0" smtClean="0"/>
              <a:t>ente.</a:t>
            </a:r>
          </a:p>
          <a:p>
            <a:endParaRPr lang="it-IT" dirty="0"/>
          </a:p>
        </p:txBody>
      </p:sp>
    </p:spTree>
  </p:cSld>
  <p:clrMapOvr>
    <a:masterClrMapping/>
  </p:clrMapOvr>
  <p:transition spd="slow" advClick="0" advTm="51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3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700"/>
                            </p:stCondLst>
                            <p:childTnLst>
                              <p:par>
                                <p:cTn id="18" presetID="8" presetClass="entr" presetSubtype="16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6700"/>
                            </p:stCondLst>
                            <p:childTnLst>
                              <p:par>
                                <p:cTn id="22" presetID="9" presetClass="entr" presetSubtype="0" fill="hold" grpId="0" nodeType="afterEffect">
                                  <p:stCondLst>
                                    <p:cond delay="6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4700"/>
                            </p:stCondLst>
                            <p:childTnLst>
                              <p:par>
                                <p:cTn id="26" presetID="20" presetClass="entr" presetSubtype="0" fill="hold" grpId="0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3700"/>
                            </p:stCondLst>
                            <p:childTnLst>
                              <p:par>
                                <p:cTn id="30" presetID="41" presetClass="entr" presetSubtype="0" fill="hold" grpId="0" nodeType="afterEffect">
                                  <p:stCondLst>
                                    <p:cond delay="3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20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3"/>
      <p:bldP spid="3" grpId="0" build="p"/>
      <p:bldP spid="4" grpId="0"/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3600" b="1" dirty="0" smtClean="0">
                <a:ln w="17780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  <a:latin typeface="Malgun Gothic" pitchFamily="34" charset="-127"/>
                <a:ea typeface="Malgun Gothic" pitchFamily="34" charset="-127"/>
                <a:cs typeface="JasmineUPC" pitchFamily="18" charset="-34"/>
              </a:rPr>
              <a:t>EVOLUZIONE DEI DIRITTI UMANI</a:t>
            </a:r>
            <a:br>
              <a:rPr lang="it-IT" sz="3600" b="1" dirty="0" smtClean="0">
                <a:ln w="17780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  <a:latin typeface="Malgun Gothic" pitchFamily="34" charset="-127"/>
                <a:ea typeface="Malgun Gothic" pitchFamily="34" charset="-127"/>
                <a:cs typeface="JasmineUPC" pitchFamily="18" charset="-34"/>
              </a:rPr>
            </a:br>
            <a:endParaRPr lang="it-IT" sz="3600" dirty="0">
              <a:latin typeface="Malgun Gothic" pitchFamily="34" charset="-127"/>
              <a:ea typeface="Malgun Gothic" pitchFamily="34" charset="-127"/>
              <a:cs typeface="JasmineUPC" pitchFamily="18" charset="-34"/>
            </a:endParaRPr>
          </a:p>
        </p:txBody>
      </p:sp>
      <p:grpSp>
        <p:nvGrpSpPr>
          <p:cNvPr id="7" name="Gruppo 6"/>
          <p:cNvGrpSpPr/>
          <p:nvPr/>
        </p:nvGrpSpPr>
        <p:grpSpPr>
          <a:xfrm>
            <a:off x="755576" y="980728"/>
            <a:ext cx="7843191" cy="2664296"/>
            <a:chOff x="827585" y="1052736"/>
            <a:chExt cx="7843191" cy="2664296"/>
          </a:xfrm>
        </p:grpSpPr>
        <p:pic>
          <p:nvPicPr>
            <p:cNvPr id="12290" name="Picture 2" descr="Risultati immagini per codice di hammurabi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156176" y="1196752"/>
              <a:ext cx="2514600" cy="2520280"/>
            </a:xfrm>
            <a:prstGeom prst="rect">
              <a:avLst/>
            </a:prstGeom>
            <a:noFill/>
          </p:spPr>
        </p:pic>
        <p:sp>
          <p:nvSpPr>
            <p:cNvPr id="6" name="CasellaDiTesto 5"/>
            <p:cNvSpPr txBox="1"/>
            <p:nvPr/>
          </p:nvSpPr>
          <p:spPr>
            <a:xfrm>
              <a:off x="827585" y="1052736"/>
              <a:ext cx="5328592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lgerian" pitchFamily="82" charset="0"/>
                </a:rPr>
                <a:t>Fase primitiva</a:t>
              </a:r>
              <a:r>
                <a:rPr lang="it-IT" dirty="0" smtClean="0"/>
                <a:t> dei diritti (Codice di </a:t>
              </a:r>
              <a:r>
                <a:rPr lang="it-IT" dirty="0" err="1" smtClean="0"/>
                <a:t>Hammurabi</a:t>
              </a:r>
              <a:r>
                <a:rPr lang="it-IT" dirty="0" smtClean="0"/>
                <a:t> , leggi ateniesi,…): tutela di diritti “elementari” nei rapporti interindividuali.</a:t>
              </a:r>
              <a:br>
                <a:rPr lang="it-IT" dirty="0" smtClean="0"/>
              </a:br>
              <a:r>
                <a:rPr lang="it-IT" dirty="0" smtClean="0"/>
                <a:t/>
              </a:r>
              <a:br>
                <a:rPr lang="it-IT" dirty="0" smtClean="0"/>
              </a:br>
              <a:r>
                <a:rPr lang="it-IT" dirty="0" smtClean="0"/>
                <a:t> </a:t>
              </a:r>
              <a:r>
                <a:rPr lang="it-IT" sz="2000" b="1" dirty="0" smtClean="0"/>
                <a:t>Codice di </a:t>
              </a:r>
              <a:r>
                <a:rPr lang="it-IT" sz="2000" b="1" dirty="0" err="1" smtClean="0"/>
                <a:t>Hammurabi</a:t>
              </a:r>
              <a:r>
                <a:rPr lang="it-IT" sz="2000" b="1" dirty="0" smtClean="0"/>
                <a:t> (1792 </a:t>
              </a:r>
              <a:r>
                <a:rPr lang="it-IT" sz="2000" b="1" dirty="0" err="1" smtClean="0"/>
                <a:t>a.C</a:t>
              </a:r>
              <a:r>
                <a:rPr lang="it-IT" sz="2000" b="1" dirty="0" smtClean="0"/>
                <a:t>) </a:t>
              </a:r>
              <a:r>
                <a:rPr lang="it-IT" i="1" dirty="0" smtClean="0"/>
                <a:t>«Qualora un uomo cavi un occhio ad un altro, gli sia cavato un occhio. Qualora cavi l'occhio dello schiavo di un uomo, o rompa l'osso dello schiavo di un uomo, pagherà metà del valore di esso».</a:t>
              </a:r>
            </a:p>
          </p:txBody>
        </p:sp>
      </p:grpSp>
      <p:grpSp>
        <p:nvGrpSpPr>
          <p:cNvPr id="11" name="Gruppo 10"/>
          <p:cNvGrpSpPr/>
          <p:nvPr/>
        </p:nvGrpSpPr>
        <p:grpSpPr>
          <a:xfrm>
            <a:off x="755576" y="3717032"/>
            <a:ext cx="8244668" cy="2893100"/>
            <a:chOff x="755576" y="3717032"/>
            <a:chExt cx="8244668" cy="2893100"/>
          </a:xfrm>
        </p:grpSpPr>
        <p:pic>
          <p:nvPicPr>
            <p:cNvPr id="8" name="Picture 4" descr="Risultati immagini per magna charta libertatum testo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940152" y="4077072"/>
              <a:ext cx="3060092" cy="2304256"/>
            </a:xfrm>
            <a:prstGeom prst="rect">
              <a:avLst/>
            </a:prstGeom>
            <a:noFill/>
          </p:spPr>
        </p:pic>
        <p:sp>
          <p:nvSpPr>
            <p:cNvPr id="9" name="CasellaDiTesto 8"/>
            <p:cNvSpPr txBox="1"/>
            <p:nvPr/>
          </p:nvSpPr>
          <p:spPr>
            <a:xfrm>
              <a:off x="755576" y="3717032"/>
              <a:ext cx="5040560" cy="28931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lgerian" pitchFamily="82" charset="0"/>
                </a:rPr>
                <a:t>Periodo medioevale</a:t>
              </a:r>
              <a:r>
                <a:rPr lang="it-IT" sz="1600" dirty="0" smtClean="0"/>
                <a:t>: </a:t>
              </a:r>
              <a:r>
                <a:rPr lang="it-IT" dirty="0" smtClean="0"/>
                <a:t>il riconoscimento dei diritti è il frutto di una regolamentazione dei rapporti tra i sudditi e il Sovrano.</a:t>
              </a:r>
              <a:r>
                <a:rPr lang="it-IT" sz="1600" dirty="0" smtClean="0"/>
                <a:t/>
              </a:r>
              <a:br>
                <a:rPr lang="it-IT" sz="1600" dirty="0" smtClean="0"/>
              </a:br>
              <a:r>
                <a:rPr lang="it-IT" sz="1600" dirty="0" smtClean="0"/>
                <a:t/>
              </a:r>
              <a:br>
                <a:rPr lang="it-IT" sz="1600" dirty="0" smtClean="0"/>
              </a:br>
              <a:r>
                <a:rPr lang="it-IT" sz="2000" b="1" dirty="0" smtClean="0"/>
                <a:t>Magna </a:t>
              </a:r>
              <a:r>
                <a:rPr lang="it-IT" sz="2000" b="1" dirty="0" err="1" smtClean="0"/>
                <a:t>Charta</a:t>
              </a:r>
              <a:r>
                <a:rPr lang="it-IT" sz="2000" b="1" dirty="0" smtClean="0"/>
                <a:t> </a:t>
              </a:r>
              <a:r>
                <a:rPr lang="it-IT" sz="2000" b="1" dirty="0" err="1" smtClean="0"/>
                <a:t>Libertatum</a:t>
              </a:r>
              <a:r>
                <a:rPr lang="it-IT" sz="2000" b="1" dirty="0" smtClean="0"/>
                <a:t> (1215) </a:t>
              </a:r>
              <a:r>
                <a:rPr lang="it-IT" i="1" dirty="0" smtClean="0"/>
                <a:t>«Nessun uomo libero sarà arrestato o imprigionato o spogliato dei suoi beni o messo fuori legge o esiliato, e non gli sarà fatto alcun torto, se non a seguito di un giudizio legittimo dei suoi pari o in virtù delle leggi del paese».</a:t>
              </a:r>
              <a:endParaRPr lang="it-IT" dirty="0"/>
            </a:p>
          </p:txBody>
        </p:sp>
      </p:grpSp>
    </p:spTree>
  </p:cSld>
  <p:clrMapOvr>
    <a:masterClrMapping/>
  </p:clrMapOvr>
  <p:transition spd="slow" advClick="0" advTm="29000"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4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4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4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4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52" presetClass="entr" presetSubtype="0" fill="hold" nodeType="after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6" dur="3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7" dur="3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8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Risultati immagini per pietre miliar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9952" y="2492896"/>
            <a:ext cx="1855438" cy="3240360"/>
          </a:xfrm>
          <a:prstGeom prst="rect">
            <a:avLst/>
          </a:prstGeom>
          <a:noFill/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sz="3600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ndalus" pitchFamily="18" charset="-78"/>
                <a:cs typeface="Andalus" pitchFamily="18" charset="-78"/>
              </a:rPr>
              <a:t>LE PIETRE MILIARI DELLA PRODUZIONE NORMATIVA DEI DIRITTI UMANI</a:t>
            </a:r>
            <a:r>
              <a:rPr lang="it-IT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ndalus" pitchFamily="18" charset="-78"/>
                <a:cs typeface="Andalus" pitchFamily="18" charset="-78"/>
              </a:rPr>
              <a:t/>
            </a:r>
            <a:br>
              <a:rPr lang="it-IT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ndalus" pitchFamily="18" charset="-78"/>
                <a:cs typeface="Andalus" pitchFamily="18" charset="-78"/>
              </a:rPr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79512" y="980728"/>
            <a:ext cx="4176464" cy="355699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1700" b="1" i="1" dirty="0" smtClean="0">
                <a:cs typeface="Andalus" pitchFamily="18" charset="-78"/>
              </a:rPr>
              <a:t>La Costituzione della Repubblica Italiana è la legge vertice della gerarchia delle fonti nell’ordinamento giuridico della Repubblica. La Costituzione è composta da 139 articoli e relativi commi;</a:t>
            </a:r>
            <a:br>
              <a:rPr lang="it-IT" sz="1700" b="1" i="1" dirty="0" smtClean="0">
                <a:cs typeface="Andalus" pitchFamily="18" charset="-78"/>
              </a:rPr>
            </a:br>
            <a:r>
              <a:rPr lang="it-IT" sz="1700" b="1" i="1" dirty="0" smtClean="0">
                <a:cs typeface="Andalus" pitchFamily="18" charset="-78"/>
              </a:rPr>
              <a:t>Principi fondamentali (articoli 1-12);</a:t>
            </a:r>
            <a:br>
              <a:rPr lang="it-IT" sz="1700" b="1" i="1" dirty="0" smtClean="0">
                <a:cs typeface="Andalus" pitchFamily="18" charset="-78"/>
              </a:rPr>
            </a:br>
            <a:r>
              <a:rPr lang="it-IT" sz="1700" b="1" i="1" dirty="0" smtClean="0">
                <a:cs typeface="Andalus" pitchFamily="18" charset="-78"/>
              </a:rPr>
              <a:t>Parte prima: "Diritti e Doveri dei cittadini" (articoli 13-54);</a:t>
            </a:r>
            <a:br>
              <a:rPr lang="it-IT" sz="1700" b="1" i="1" dirty="0" smtClean="0">
                <a:cs typeface="Andalus" pitchFamily="18" charset="-78"/>
              </a:rPr>
            </a:br>
            <a:r>
              <a:rPr lang="it-IT" sz="1700" b="1" i="1" dirty="0" smtClean="0">
                <a:cs typeface="Andalus" pitchFamily="18" charset="-78"/>
              </a:rPr>
              <a:t>Parte seconda: "Ordinamento della Repubblica" (articoli 55-139);</a:t>
            </a:r>
            <a:br>
              <a:rPr lang="it-IT" sz="1700" b="1" i="1" dirty="0" smtClean="0">
                <a:cs typeface="Andalus" pitchFamily="18" charset="-78"/>
              </a:rPr>
            </a:br>
            <a:r>
              <a:rPr lang="it-IT" sz="1700" b="1" i="1" dirty="0" smtClean="0">
                <a:cs typeface="Andalus" pitchFamily="18" charset="-78"/>
              </a:rPr>
              <a:t>Disposizioni transitorie e finali (disposizioni I-XVIII).</a:t>
            </a:r>
            <a:r>
              <a:rPr lang="it-IT" sz="1700" i="1" dirty="0" smtClean="0"/>
              <a:t/>
            </a:r>
            <a:br>
              <a:rPr lang="it-IT" sz="1700" i="1" dirty="0" smtClean="0"/>
            </a:br>
            <a:endParaRPr lang="it-IT" sz="1700" i="1" dirty="0"/>
          </a:p>
        </p:txBody>
      </p:sp>
      <p:sp>
        <p:nvSpPr>
          <p:cNvPr id="4" name="Rettangolo 3"/>
          <p:cNvSpPr/>
          <p:nvPr/>
        </p:nvSpPr>
        <p:spPr>
          <a:xfrm>
            <a:off x="179512" y="4366552"/>
            <a:ext cx="3816424" cy="2446824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txBody>
          <a:bodyPr wrap="square">
            <a:spAutoFit/>
          </a:bodyPr>
          <a:lstStyle/>
          <a:p>
            <a:r>
              <a:rPr lang="it-IT" sz="1700" b="1" i="1" dirty="0" smtClean="0">
                <a:cs typeface="Andalus" pitchFamily="18" charset="-78"/>
              </a:rPr>
              <a:t>La Carta dei diritti fondamentali dell'Unione europea, in Italia anche nota come Carta di Nizza, è stata solennemente proclamata una prima volta il 7 dicembre 2000 a Nizza e una seconda volta, in una versione adattata, il 12 dicembre 2007 a Strasburgo</a:t>
            </a:r>
            <a:r>
              <a:rPr lang="it-IT" sz="1700" b="1" i="1" baseline="30000" dirty="0" smtClean="0">
                <a:cs typeface="Andalus" pitchFamily="18" charset="-78"/>
              </a:rPr>
              <a:t> </a:t>
            </a:r>
            <a:r>
              <a:rPr lang="it-IT" sz="1700" b="1" i="1" dirty="0" smtClean="0">
                <a:cs typeface="Andalus" pitchFamily="18" charset="-78"/>
              </a:rPr>
              <a:t>da Parlamento, Consiglio e Commissione.</a:t>
            </a:r>
            <a:endParaRPr lang="it-IT" sz="1700" b="1" i="1" dirty="0">
              <a:cs typeface="Andalus" pitchFamily="18" charset="-78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4427984" y="1052736"/>
            <a:ext cx="4572000" cy="140038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sz="1700" b="1" i="1" dirty="0" smtClean="0">
                <a:cs typeface="Andalus" pitchFamily="18" charset="-78"/>
              </a:rPr>
              <a:t>La Dichiarazione universale dei diritti umani è un documento sui diritti individuali, firmato a Parigi il 10 dicembre 1948, la cui redazione fu promossa dalle Nazioni Unite perché avesse applicazione in tutti gli stati membri</a:t>
            </a:r>
            <a:endParaRPr lang="it-IT" sz="1700" dirty="0"/>
          </a:p>
        </p:txBody>
      </p:sp>
      <p:sp>
        <p:nvSpPr>
          <p:cNvPr id="6" name="Rettangolo 5"/>
          <p:cNvSpPr/>
          <p:nvPr/>
        </p:nvSpPr>
        <p:spPr>
          <a:xfrm>
            <a:off x="6012160" y="2535282"/>
            <a:ext cx="2952328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700" b="1" i="1" dirty="0" smtClean="0"/>
              <a:t>La Convenzione europea sul futuro dell'Europa è stato un organo straordinario e temporaneo dell'Unione europea. Il suo compito era quello di trovare una soluzione ai problemi di natura istituzionale non risolti dal Trattato di Nizza.</a:t>
            </a:r>
          </a:p>
          <a:p>
            <a:r>
              <a:rPr lang="it-IT" sz="1700" b="1" i="1" dirty="0" smtClean="0"/>
              <a:t>Frutto dei suoi lavori è stata la stesura del Trattato che adotta una Costituzione per l'Europa, quella che comunemente è chiamata Costituzione europea.</a:t>
            </a:r>
            <a:endParaRPr lang="it-IT" sz="1700" b="1" i="1" dirty="0"/>
          </a:p>
        </p:txBody>
      </p:sp>
    </p:spTree>
  </p:cSld>
  <p:clrMapOvr>
    <a:masterClrMapping/>
  </p:clrMapOvr>
  <p:transition spd="slow" advClick="0" advTm="5500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6" presetClass="emph" presetSubtype="0" autoRev="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350000" y="3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8000"/>
                            </p:stCondLst>
                            <p:childTnLst>
                              <p:par>
                                <p:cTn id="15" presetID="54" presetClass="entr" presetSubtype="0" accel="10000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1500"/>
                            </p:stCondLst>
                            <p:childTnLst>
                              <p:par>
                                <p:cTn id="23" presetID="55" presetClass="entr" presetSubtype="0" fill="hold" grpId="0" nodeType="after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3000"/>
                            </p:stCondLst>
                            <p:childTnLst>
                              <p:par>
                                <p:cTn id="29" presetID="37" presetClass="entr" presetSubtype="0" fill="hold" grpId="0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1000"/>
                            </p:stCondLst>
                            <p:childTnLst>
                              <p:par>
                                <p:cTn id="36" presetID="5" presetClass="entr" presetSubtype="10" fill="hold" grpId="0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animBg="1"/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220072" y="1412776"/>
            <a:ext cx="2602632" cy="1498178"/>
          </a:xfrm>
        </p:spPr>
        <p:txBody>
          <a:bodyPr>
            <a:normAutofit/>
          </a:bodyPr>
          <a:lstStyle/>
          <a:p>
            <a:r>
              <a:rPr lang="it-IT" dirty="0" smtClean="0"/>
              <a:t> 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0" y="404664"/>
            <a:ext cx="4032448" cy="3672408"/>
          </a:xfrm>
        </p:spPr>
        <p:txBody>
          <a:bodyPr>
            <a:normAutofit/>
          </a:bodyPr>
          <a:lstStyle/>
          <a:p>
            <a:r>
              <a:rPr lang="it-IT" b="1" dirty="0" smtClean="0">
                <a:solidFill>
                  <a:schemeClr val="accent2">
                    <a:lumMod val="50000"/>
                  </a:schemeClr>
                </a:solidFill>
                <a:latin typeface="Kunstler Script" pitchFamily="66" charset="0"/>
                <a:cs typeface="Andalus" pitchFamily="18" charset="-78"/>
              </a:rPr>
              <a:t>Art. 1  della dichiarazione universale dei diritti umani .</a:t>
            </a:r>
          </a:p>
          <a:p>
            <a:pPr>
              <a:buNone/>
            </a:pPr>
            <a:r>
              <a:rPr lang="it-IT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rush Script MT" pitchFamily="66" charset="0"/>
              </a:rPr>
              <a:t>Tutti gli esseri umani nascono liberi ed eguali in dignità e diritti. Sono dotati di ragione e di coscienza e devono agire gli uni verso gli altri in spirito di fratellanza.</a:t>
            </a:r>
            <a:endParaRPr lang="it-IT" sz="2400" dirty="0" smtClean="0">
              <a:solidFill>
                <a:schemeClr val="tx1">
                  <a:lumMod val="95000"/>
                  <a:lumOff val="5000"/>
                </a:schemeClr>
              </a:solidFill>
              <a:latin typeface="Brush Script MT" pitchFamily="66" charset="0"/>
              <a:cs typeface="Andalus" pitchFamily="18" charset="-78"/>
            </a:endParaRPr>
          </a:p>
          <a:p>
            <a:endParaRPr lang="it-IT" dirty="0"/>
          </a:p>
        </p:txBody>
      </p:sp>
      <p:sp>
        <p:nvSpPr>
          <p:cNvPr id="5" name="Rettangolo 4"/>
          <p:cNvSpPr/>
          <p:nvPr/>
        </p:nvSpPr>
        <p:spPr>
          <a:xfrm>
            <a:off x="5436096" y="1"/>
            <a:ext cx="34198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it-IT" b="1" dirty="0" smtClean="0">
              <a:latin typeface="Century Schoolbook" pitchFamily="18" charset="0"/>
              <a:cs typeface="AngsanaUPC" pitchFamily="18" charset="-34"/>
            </a:endParaRPr>
          </a:p>
          <a:p>
            <a:pPr>
              <a:buNone/>
            </a:pPr>
            <a:r>
              <a:rPr lang="it-IT" sz="1100" b="1" dirty="0" smtClean="0"/>
              <a:t>      </a:t>
            </a:r>
          </a:p>
          <a:p>
            <a:pPr>
              <a:buNone/>
            </a:pPr>
            <a:r>
              <a:rPr lang="it-IT" sz="1100" b="1" dirty="0" smtClean="0">
                <a:latin typeface="Andalus" pitchFamily="18" charset="-78"/>
                <a:cs typeface="Andalus" pitchFamily="18" charset="-78"/>
              </a:rPr>
              <a:t>         </a:t>
            </a:r>
            <a:endParaRPr lang="it-IT" b="1" dirty="0" smtClean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6146" name="AutoShape 2" descr="Risultati immagini per LIBERT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148" name="AutoShape 4" descr="Risultati immagini per LIBERT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150" name="AutoShape 6" descr="Risultati immagini per LIBERT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152" name="AutoShape 8" descr="Risultati immagini per LIBERT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grpSp>
        <p:nvGrpSpPr>
          <p:cNvPr id="13" name="Gruppo 12"/>
          <p:cNvGrpSpPr/>
          <p:nvPr/>
        </p:nvGrpSpPr>
        <p:grpSpPr>
          <a:xfrm>
            <a:off x="4211960" y="3356992"/>
            <a:ext cx="4680520" cy="3540011"/>
            <a:chOff x="4211960" y="3356992"/>
            <a:chExt cx="4680520" cy="3540011"/>
          </a:xfrm>
        </p:grpSpPr>
        <p:pic>
          <p:nvPicPr>
            <p:cNvPr id="6153" name="Picture 9" descr="C:\Users\Docente_2\Desktop\libertà_a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211960" y="3356992"/>
              <a:ext cx="4572000" cy="3398520"/>
            </a:xfrm>
            <a:prstGeom prst="rect">
              <a:avLst/>
            </a:prstGeom>
            <a:noFill/>
          </p:spPr>
        </p:pic>
        <p:sp>
          <p:nvSpPr>
            <p:cNvPr id="11" name="Rettangolo 10"/>
            <p:cNvSpPr/>
            <p:nvPr/>
          </p:nvSpPr>
          <p:spPr>
            <a:xfrm>
              <a:off x="6516216" y="3573016"/>
              <a:ext cx="2376264" cy="33239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buNone/>
              </a:pPr>
              <a:r>
                <a:rPr lang="it-IT" sz="2400" dirty="0" smtClean="0">
                  <a:solidFill>
                    <a:schemeClr val="bg1">
                      <a:lumMod val="95000"/>
                    </a:schemeClr>
                  </a:solidFill>
                  <a:latin typeface="Brush Script MT" pitchFamily="66" charset="0"/>
                  <a:cs typeface="Andalus" pitchFamily="18" charset="-78"/>
                </a:rPr>
                <a:t>La libertà non è star sopra un albero </a:t>
              </a:r>
            </a:p>
            <a:p>
              <a:pPr algn="ctr">
                <a:buNone/>
              </a:pPr>
              <a:r>
                <a:rPr lang="it-IT" sz="2400" dirty="0" smtClean="0">
                  <a:solidFill>
                    <a:schemeClr val="bg1">
                      <a:lumMod val="95000"/>
                    </a:schemeClr>
                  </a:solidFill>
                  <a:latin typeface="Brush Script MT" pitchFamily="66" charset="0"/>
                  <a:cs typeface="Andalus" pitchFamily="18" charset="-78"/>
                </a:rPr>
                <a:t>non è neanche un gesto , un’opinione</a:t>
              </a:r>
            </a:p>
            <a:p>
              <a:pPr algn="ctr">
                <a:buNone/>
              </a:pPr>
              <a:r>
                <a:rPr lang="it-IT" sz="2400" dirty="0" smtClean="0">
                  <a:solidFill>
                    <a:schemeClr val="bg1">
                      <a:lumMod val="95000"/>
                    </a:schemeClr>
                  </a:solidFill>
                  <a:latin typeface="Brush Script MT" pitchFamily="66" charset="0"/>
                  <a:cs typeface="Andalus" pitchFamily="18" charset="-78"/>
                </a:rPr>
                <a:t>la libertà non è uno spazio libero </a:t>
              </a:r>
            </a:p>
            <a:p>
              <a:pPr algn="ctr">
                <a:buNone/>
              </a:pPr>
              <a:r>
                <a:rPr lang="it-IT" sz="2400" dirty="0" smtClean="0">
                  <a:solidFill>
                    <a:schemeClr val="bg1">
                      <a:lumMod val="95000"/>
                    </a:schemeClr>
                  </a:solidFill>
                  <a:latin typeface="Brush Script MT" pitchFamily="66" charset="0"/>
                  <a:cs typeface="Andalus" pitchFamily="18" charset="-78"/>
                </a:rPr>
                <a:t>liberta è partecipazione </a:t>
              </a:r>
            </a:p>
            <a:p>
              <a:endParaRPr lang="it-IT" dirty="0"/>
            </a:p>
          </p:txBody>
        </p:sp>
      </p:grpSp>
      <p:sp>
        <p:nvSpPr>
          <p:cNvPr id="12" name="Segnaposto contenuto 2"/>
          <p:cNvSpPr txBox="1">
            <a:spLocks/>
          </p:cNvSpPr>
          <p:nvPr/>
        </p:nvSpPr>
        <p:spPr>
          <a:xfrm>
            <a:off x="179512" y="476672"/>
            <a:ext cx="3888432" cy="5760640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it-IT" sz="4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Kunstler Script" pitchFamily="66" charset="0"/>
                <a:ea typeface="+mn-ea"/>
                <a:cs typeface="Andalus" pitchFamily="18" charset="-78"/>
              </a:rPr>
              <a:t>Art. 2 della Costituzione Italiana </a:t>
            </a:r>
            <a:r>
              <a:rPr kumimoji="0" lang="it-IT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Kunstler Script" pitchFamily="66" charset="0"/>
                <a:ea typeface="+mn-ea"/>
                <a:cs typeface="Andalus" pitchFamily="18" charset="-78"/>
              </a:rPr>
              <a:t>.</a:t>
            </a:r>
          </a:p>
          <a:p>
            <a:pPr marL="342900" indent="-342900">
              <a:spcBef>
                <a:spcPct val="20000"/>
              </a:spcBef>
            </a:pPr>
            <a:r>
              <a:rPr lang="it-IT" sz="3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rush Script MT" pitchFamily="66" charset="0"/>
              </a:rPr>
              <a:t>La Repubblica riconosce e garantisce i diritti inviolabili dell’uomo, sia come singolo, sia nelle formazioni sociali ove si svolge la sua personalità e </a:t>
            </a:r>
            <a:r>
              <a:rPr lang="it-IT" sz="3400" b="1" dirty="0" smtClean="0">
                <a:solidFill>
                  <a:srgbClr val="FF0000"/>
                </a:solidFill>
                <a:latin typeface="Brush Script MT" pitchFamily="66" charset="0"/>
              </a:rPr>
              <a:t>richiede l'adempimento dei doveri inderogabili di solidarietà politica, economica e sociale</a:t>
            </a:r>
            <a:r>
              <a:rPr lang="it-IT" sz="3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rush Script MT" pitchFamily="66" charset="0"/>
              </a:rPr>
              <a:t>.</a:t>
            </a:r>
            <a:endParaRPr kumimoji="0" lang="it-IT" sz="3400" b="1" i="0" u="none" strike="noStrike" kern="120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Kunstler Script" pitchFamily="66" charset="0"/>
              <a:ea typeface="+mn-ea"/>
              <a:cs typeface="Andalus" pitchFamily="18" charset="-78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it-IT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Brush Script MT" pitchFamily="66" charset="0"/>
              <a:ea typeface="+mn-ea"/>
              <a:cs typeface="+mn-cs"/>
            </a:endParaRP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it-IT" sz="4600" b="1" dirty="0" smtClean="0">
                <a:solidFill>
                  <a:srgbClr val="C0504D">
                    <a:lumMod val="50000"/>
                  </a:srgbClr>
                </a:solidFill>
                <a:latin typeface="Kunstler Script" pitchFamily="66" charset="0"/>
                <a:cs typeface="Andalus" pitchFamily="18" charset="-78"/>
              </a:rPr>
              <a:t>Art. 3 della Costituzione Italiana</a:t>
            </a:r>
            <a:endParaRPr lang="it-IT" sz="4600" dirty="0" smtClean="0">
              <a:solidFill>
                <a:schemeClr val="tx1">
                  <a:lumMod val="95000"/>
                  <a:lumOff val="5000"/>
                </a:schemeClr>
              </a:solidFill>
              <a:latin typeface="Brush Script MT" pitchFamily="66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it-IT" sz="3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Brush Script MT" pitchFamily="66" charset="0"/>
                <a:ea typeface="+mn-ea"/>
                <a:cs typeface="+mn-cs"/>
              </a:rPr>
              <a:t>Tutti i cittadini hanno pari dignità sociale e sono uguale di fronte</a:t>
            </a:r>
            <a:r>
              <a:rPr kumimoji="0" lang="it-IT" sz="3400" b="0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Brush Script MT" pitchFamily="66" charset="0"/>
                <a:ea typeface="+mn-ea"/>
                <a:cs typeface="+mn-cs"/>
              </a:rPr>
              <a:t> alla legge senza distinzione di sesso, di razza, di religione …</a:t>
            </a:r>
            <a:endParaRPr kumimoji="0" lang="it-IT" sz="34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Brush Script MT" pitchFamily="66" charset="0"/>
              <a:ea typeface="+mn-ea"/>
              <a:cs typeface="Andalus" pitchFamily="18" charset="-78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it-IT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 advClick="0" advTm="39000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7" presetClass="entr" presetSubtype="8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8000"/>
                            </p:stCondLst>
                            <p:childTnLst>
                              <p:par>
                                <p:cTn id="14" presetID="7" presetClass="entr" presetSubtype="8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1500"/>
                            </p:stCondLst>
                            <p:childTnLst>
                              <p:par>
                                <p:cTn id="19" presetID="7" presetClass="entr" presetSubtype="8" fill="hold" grpId="0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9500"/>
                            </p:stCondLst>
                            <p:childTnLst>
                              <p:par>
                                <p:cTn id="24" presetID="7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3500"/>
                            </p:stCondLst>
                            <p:childTnLst>
                              <p:par>
                                <p:cTn id="29" presetID="7" presetClass="entr" presetSubtype="2" fill="hold" grpId="0" nodeType="after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9000"/>
                            </p:stCondLst>
                            <p:childTnLst>
                              <p:par>
                                <p:cTn id="34" presetID="7" presetClass="entr" presetSubtype="2" fill="hold" grpId="0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2" grpId="0" uiExpand="1" build="p" advAuto="200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 descr="36_china-2_max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987824" y="4437112"/>
            <a:ext cx="3355419" cy="22145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Rettangolo 1"/>
          <p:cNvSpPr/>
          <p:nvPr/>
        </p:nvSpPr>
        <p:spPr>
          <a:xfrm>
            <a:off x="6588224" y="463312"/>
            <a:ext cx="237626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buNone/>
            </a:pPr>
            <a:r>
              <a:rPr lang="it-IT" sz="2400" b="1" i="1" dirty="0" smtClean="0">
                <a:latin typeface="Arabic Typesetting" pitchFamily="66" charset="-78"/>
                <a:cs typeface="Arabic Typesetting" pitchFamily="66" charset="-78"/>
              </a:rPr>
              <a:t>Tutti noi apparteniamo alla razza umana. Tra gli uomini e le donne che popolano la Terra non esistono distinzioni di razza né razze superiori o razze inferiori. </a:t>
            </a:r>
            <a:endParaRPr lang="it-IT" sz="2400" dirty="0"/>
          </a:p>
        </p:txBody>
      </p:sp>
      <p:pic>
        <p:nvPicPr>
          <p:cNvPr id="3" name="Immagine 2" descr="enfant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5496" y="188640"/>
            <a:ext cx="3031917" cy="2448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Immagine 3" descr="nome-per-bambina-matilde-origini-significato-e-curiosita-1330229022[1220]x[508]780x325.jpe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7504" y="3212976"/>
            <a:ext cx="2788098" cy="2592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Immagine 4" descr="b559647d9e1ce80f59fc1e54854e271e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563888" y="1268760"/>
            <a:ext cx="2524781" cy="2448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CasellaDiTesto 6"/>
          <p:cNvSpPr txBox="1"/>
          <p:nvPr/>
        </p:nvSpPr>
        <p:spPr>
          <a:xfrm>
            <a:off x="6228184" y="3501008"/>
            <a:ext cx="27718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buNone/>
            </a:pPr>
            <a:r>
              <a:rPr lang="it-IT" sz="2400" b="1" i="1" dirty="0" smtClean="0">
                <a:latin typeface="Arabic Typesetting" pitchFamily="66" charset="-78"/>
                <a:cs typeface="Arabic Typesetting" pitchFamily="66" charset="-78"/>
              </a:rPr>
              <a:t>Tenendo ben presenti queste parole l’umanità potrebbe imparare a non ricadere in errori atroci già commessi in passato.</a:t>
            </a:r>
          </a:p>
          <a:p>
            <a:pPr algn="r">
              <a:buNone/>
            </a:pPr>
            <a:r>
              <a:rPr lang="it-IT" sz="2400" b="1" i="1" dirty="0" smtClean="0">
                <a:latin typeface="Arabic Typesetting" pitchFamily="66" charset="-78"/>
                <a:cs typeface="Arabic Typesetting" pitchFamily="66" charset="-78"/>
              </a:rPr>
              <a:t>“Io appartengo all’unica razza che conosco, quella umana”. </a:t>
            </a:r>
          </a:p>
          <a:p>
            <a:pPr algn="r">
              <a:buNone/>
            </a:pPr>
            <a:r>
              <a:rPr lang="it-IT" sz="2400" b="1" i="1" dirty="0" smtClean="0">
                <a:latin typeface="Arabic Typesetting" pitchFamily="66" charset="-78"/>
                <a:cs typeface="Arabic Typesetting" pitchFamily="66" charset="-78"/>
              </a:rPr>
              <a:t>(Albert Einstein)</a:t>
            </a:r>
            <a:endParaRPr lang="it-IT" sz="2400" dirty="0" smtClean="0"/>
          </a:p>
          <a:p>
            <a:endParaRPr lang="it-IT" sz="2400" dirty="0"/>
          </a:p>
        </p:txBody>
      </p:sp>
      <p:pic>
        <p:nvPicPr>
          <p:cNvPr id="10" name="Ermal Meta Fabrizio Moro - Non mi avete fatto niente (Sanremo 2018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 cstate="print"/>
          <a:stretch>
            <a:fillRect/>
          </a:stretch>
        </p:blipFill>
        <p:spPr>
          <a:xfrm>
            <a:off x="4449763" y="3306763"/>
            <a:ext cx="244475" cy="244475"/>
          </a:xfrm>
          <a:prstGeom prst="rect">
            <a:avLst/>
          </a:prstGeom>
        </p:spPr>
      </p:pic>
    </p:spTree>
  </p:cSld>
  <p:clrMapOvr>
    <a:masterClrMapping/>
  </p:clrMapOvr>
  <p:transition spd="slow" advClick="0" advTm="32000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1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"/>
                            </p:stCondLst>
                            <p:childTnLst>
                              <p:par>
                                <p:cTn id="15" presetID="7" presetClass="entr" presetSubtype="2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0"/>
                            </p:stCondLst>
                            <p:childTnLst>
                              <p:par>
                                <p:cTn id="20" presetID="21" presetClass="entr" presetSubtype="4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6000"/>
                            </p:stCondLst>
                            <p:childTnLst>
                              <p:par>
                                <p:cTn id="24" presetID="7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1500"/>
                            </p:stCondLst>
                            <p:childTnLst>
                              <p:par>
                                <p:cTn id="29" presetID="20" presetClass="entr" presetSubtype="0" fill="hold" nodeType="after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8" showWhenStopped="0">
                <p:cTn id="32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2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2800" dirty="0" smtClean="0">
                <a:latin typeface="Algerian" pitchFamily="82" charset="0"/>
              </a:rPr>
              <a:t>PERSONAGGI FAMOSI CHE HANNO COMBATTUTO PER I DIRITTI UMANI </a:t>
            </a:r>
            <a:endParaRPr lang="it-IT" sz="28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404864"/>
          </a:xfrm>
        </p:spPr>
        <p:txBody>
          <a:bodyPr>
            <a:normAutofit fontScale="92500" lnSpcReduction="10000"/>
          </a:bodyPr>
          <a:lstStyle/>
          <a:p>
            <a:r>
              <a:rPr lang="it-IT" sz="2400" dirty="0" smtClean="0">
                <a:latin typeface="Baskerville Old Face" pitchFamily="18" charset="0"/>
              </a:rPr>
              <a:t>Vi sono persone che, tramite il pensiero e le azioni, hanno fatto la differenza ed hanno cambiato il nostro mondo. Tra di essi si distinguono i seguenti umanitari, ognuno dei quali è stato un sostenitore potente ed efficace, ed è stato d’ispirazione per tutti coloro che oggi si dedicano alla causa dei diritti </a:t>
            </a:r>
            <a:r>
              <a:rPr lang="it-IT" sz="2400" b="1" dirty="0" smtClean="0">
                <a:latin typeface="Baskerville Old Face" pitchFamily="18" charset="0"/>
              </a:rPr>
              <a:t>Universali.</a:t>
            </a:r>
          </a:p>
          <a:p>
            <a:pPr>
              <a:buNone/>
            </a:pPr>
            <a:r>
              <a:rPr lang="it-IT" sz="2400" b="1" dirty="0" smtClean="0">
                <a:latin typeface="Baskerville Old Face" pitchFamily="18" charset="0"/>
              </a:rPr>
              <a:t> </a:t>
            </a:r>
          </a:p>
          <a:p>
            <a:pPr>
              <a:buNone/>
            </a:pPr>
            <a:r>
              <a:rPr lang="it-IT" sz="2400" b="1" dirty="0" smtClean="0">
                <a:latin typeface="Baskerville Old Face" pitchFamily="18" charset="0"/>
              </a:rPr>
              <a:t> </a:t>
            </a:r>
          </a:p>
          <a:p>
            <a:endParaRPr lang="it-IT" sz="2400" dirty="0" smtClean="0">
              <a:latin typeface="Baskerville Old Face" pitchFamily="18" charset="0"/>
            </a:endParaRPr>
          </a:p>
          <a:p>
            <a:pPr>
              <a:buNone/>
            </a:pPr>
            <a:endParaRPr lang="it-IT" dirty="0"/>
          </a:p>
        </p:txBody>
      </p:sp>
      <p:sp>
        <p:nvSpPr>
          <p:cNvPr id="4" name="Rettangolo 3"/>
          <p:cNvSpPr/>
          <p:nvPr/>
        </p:nvSpPr>
        <p:spPr>
          <a:xfrm>
            <a:off x="2411760" y="3789040"/>
            <a:ext cx="40177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400" b="1" dirty="0" smtClean="0">
                <a:solidFill>
                  <a:schemeClr val="tx2">
                    <a:lumMod val="75000"/>
                  </a:schemeClr>
                </a:solidFill>
              </a:rPr>
              <a:t>Mahatma Gandhi (1869-1948)</a:t>
            </a:r>
            <a:endParaRPr lang="it-IT" sz="24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2483768" y="6093296"/>
            <a:ext cx="38747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400" b="1" dirty="0" smtClean="0">
                <a:solidFill>
                  <a:schemeClr val="accent2">
                    <a:lumMod val="75000"/>
                  </a:schemeClr>
                </a:solidFill>
              </a:rPr>
              <a:t>Nelson Mandela (1918-2013)</a:t>
            </a:r>
            <a:endParaRPr lang="it-IT" sz="2400" dirty="0" smtClean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611560" y="5013176"/>
            <a:ext cx="458189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400" b="1" dirty="0" smtClean="0"/>
              <a:t>Martin Luther King Jr. (1929–1968)</a:t>
            </a:r>
            <a:endParaRPr lang="it-IT" sz="2400" dirty="0" smtClean="0"/>
          </a:p>
        </p:txBody>
      </p:sp>
      <p:sp>
        <p:nvSpPr>
          <p:cNvPr id="7" name="Rettangolo 6"/>
          <p:cNvSpPr/>
          <p:nvPr/>
        </p:nvSpPr>
        <p:spPr>
          <a:xfrm>
            <a:off x="5220072" y="4365104"/>
            <a:ext cx="40830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400" b="1" dirty="0" smtClean="0">
                <a:solidFill>
                  <a:schemeClr val="accent4">
                    <a:lumMod val="75000"/>
                  </a:schemeClr>
                </a:solidFill>
              </a:rPr>
              <a:t>Eleanor Roosevelt (1884-1962)</a:t>
            </a:r>
            <a:endParaRPr lang="it-IT" sz="2400" dirty="0" smtClean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3759916" y="5517232"/>
            <a:ext cx="4942315" cy="461665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2400" b="1" dirty="0" smtClean="0">
                <a:ln w="18415" cmpd="sng">
                  <a:noFill/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Madre Teresa di Calcutta (1910-1997)</a:t>
            </a:r>
            <a:endParaRPr lang="it-IT" sz="2400" b="1" cap="none" spc="0" dirty="0">
              <a:ln w="18415" cmpd="sng">
                <a:noFill/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 advClick="0" advTm="32000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ID="7" presetClass="entr" presetSubtype="8" fill="hold" grpId="0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3000"/>
                            </p:stCondLst>
                            <p:childTnLst>
                              <p:par>
                                <p:cTn id="22" presetID="7" presetClass="entr" presetSubtype="2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6500"/>
                            </p:stCondLst>
                            <p:childTnLst>
                              <p:par>
                                <p:cTn id="27" presetID="7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0"/>
                            </p:stCondLst>
                            <p:childTnLst>
                              <p:par>
                                <p:cTn id="32" presetID="7" presetClass="entr" presetSubtype="2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3500"/>
                            </p:stCondLst>
                            <p:childTnLst>
                              <p:par>
                                <p:cTn id="37" presetID="7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4" grpId="0"/>
      <p:bldP spid="5" grpId="0"/>
      <p:bldP spid="6" grpId="0"/>
      <p:bldP spid="7" grpId="0"/>
      <p:bldP spid="8" grpId="0"/>
    </p:bld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678</TotalTime>
  <Words>878</Words>
  <Application>Microsoft Office PowerPoint</Application>
  <PresentationFormat>Presentazione su schermo (4:3)</PresentationFormat>
  <Paragraphs>89</Paragraphs>
  <Slides>15</Slides>
  <Notes>0</Notes>
  <HiddenSlides>0</HiddenSlides>
  <MMClips>2</MMClips>
  <ScaleCrop>false</ScaleCrop>
  <HeadingPairs>
    <vt:vector size="6" baseType="variant">
      <vt:variant>
        <vt:lpstr>Caratteri utilizzati</vt:lpstr>
      </vt:variant>
      <vt:variant>
        <vt:i4>17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33" baseType="lpstr">
      <vt:lpstr>Malgun Gothic</vt:lpstr>
      <vt:lpstr>Aharoni</vt:lpstr>
      <vt:lpstr>Albertus Medium</vt:lpstr>
      <vt:lpstr>Algerian</vt:lpstr>
      <vt:lpstr>Andalus</vt:lpstr>
      <vt:lpstr>AngsanaUPC</vt:lpstr>
      <vt:lpstr>Arabic Typesetting</vt:lpstr>
      <vt:lpstr>Arial</vt:lpstr>
      <vt:lpstr>Baskerville Old Face</vt:lpstr>
      <vt:lpstr>Bell MT</vt:lpstr>
      <vt:lpstr>Berlin Sans FB Demi</vt:lpstr>
      <vt:lpstr>Brush Script MT</vt:lpstr>
      <vt:lpstr>Calibri</vt:lpstr>
      <vt:lpstr>Century Schoolbook</vt:lpstr>
      <vt:lpstr>Clarendon Condensed</vt:lpstr>
      <vt:lpstr>JasmineUPC</vt:lpstr>
      <vt:lpstr>Kunstler Script</vt:lpstr>
      <vt:lpstr>Tema di Office</vt:lpstr>
      <vt:lpstr>Presentazione standard di PowerPoint</vt:lpstr>
      <vt:lpstr>  </vt:lpstr>
      <vt:lpstr>Presentazione standard di PowerPoint</vt:lpstr>
      <vt:lpstr>I DIRITTI UMANI SONO:</vt:lpstr>
      <vt:lpstr>EVOLUZIONE DEI DIRITTI UMANI </vt:lpstr>
      <vt:lpstr>LE PIETRE MILIARI DELLA PRODUZIONE NORMATIVA DEI DIRITTI UMANI </vt:lpstr>
      <vt:lpstr>  </vt:lpstr>
      <vt:lpstr>Presentazione standard di PowerPoint</vt:lpstr>
      <vt:lpstr>PERSONAGGI FAMOSI CHE HANNO COMBATTUTO PER I DIRITTI UMANI </vt:lpstr>
      <vt:lpstr>Presentazione standard di PowerPoint</vt:lpstr>
      <vt:lpstr>violazione dei diritti </vt:lpstr>
      <vt:lpstr>Violazioni dei diritti umani 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10862-FSE INCLUSIONE SOCIALE E LOTTA AL DISAGIO</dc:title>
  <dc:creator>Docente</dc:creator>
  <cp:lastModifiedBy>Mimma</cp:lastModifiedBy>
  <cp:revision>177</cp:revision>
  <dcterms:created xsi:type="dcterms:W3CDTF">2018-05-08T14:37:36Z</dcterms:created>
  <dcterms:modified xsi:type="dcterms:W3CDTF">2018-05-30T14:05:13Z</dcterms:modified>
</cp:coreProperties>
</file>